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1" r:id="rId3"/>
    <p:sldId id="257" r:id="rId4"/>
    <p:sldId id="270" r:id="rId5"/>
    <p:sldId id="283" r:id="rId6"/>
    <p:sldId id="292" r:id="rId7"/>
    <p:sldId id="295" r:id="rId8"/>
    <p:sldId id="287" r:id="rId9"/>
    <p:sldId id="294" r:id="rId10"/>
    <p:sldId id="275" r:id="rId11"/>
    <p:sldId id="284" r:id="rId12"/>
    <p:sldId id="288" r:id="rId13"/>
  </p:sldIdLst>
  <p:sldSz cx="9906000" cy="6858000" type="A4"/>
  <p:notesSz cx="6797675" cy="9926320"/>
  <p:defaultTextStyle>
    <a:defPPr>
      <a:defRPr lang="zh-CN"/>
    </a:defPPr>
    <a:lvl1pPr marL="0" algn="l" defTabSz="95758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78790" algn="l" defTabSz="95758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57580" algn="l" defTabSz="95758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436370" algn="l" defTabSz="95758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915160" algn="l" defTabSz="95758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393950" algn="l" defTabSz="95758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872740" algn="l" defTabSz="95758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351530" algn="l" defTabSz="95758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830320" algn="l" defTabSz="95758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4344" y="-1818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42950" y="2130427"/>
            <a:ext cx="84201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87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75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363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15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939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727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515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3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4B7A-F7D5-47BA-A318-85B7D504C4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1F81D-FD5A-428D-9837-99E6A78F9D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4B7A-F7D5-47BA-A318-85B7D504C4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1F81D-FD5A-428D-9837-99E6A78F9D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055623" y="384175"/>
            <a:ext cx="3119702" cy="81930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93076" y="384175"/>
            <a:ext cx="9197446" cy="81930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4B7A-F7D5-47BA-A318-85B7D504C4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1F81D-FD5A-428D-9837-99E6A78F9D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4B7A-F7D5-47BA-A318-85B7D504C4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1F81D-FD5A-428D-9837-99E6A78F9D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2506" y="4406902"/>
            <a:ext cx="8420100" cy="1362075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82506" y="2906714"/>
            <a:ext cx="8420100" cy="1500187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7879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575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4363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1516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39395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87274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35153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83032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4B7A-F7D5-47BA-A318-85B7D504C4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1F81D-FD5A-428D-9837-99E6A78F9D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93078" y="2239963"/>
            <a:ext cx="6158574" cy="6337300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016751" y="2239963"/>
            <a:ext cx="6158574" cy="6337300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4B7A-F7D5-47BA-A318-85B7D504C4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1F81D-FD5A-428D-9837-99E6A78F9D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8790" indent="0">
              <a:buNone/>
              <a:defRPr sz="2100" b="1"/>
            </a:lvl2pPr>
            <a:lvl3pPr marL="957580" indent="0">
              <a:buNone/>
              <a:defRPr sz="1900" b="1"/>
            </a:lvl3pPr>
            <a:lvl4pPr marL="1436370" indent="0">
              <a:buNone/>
              <a:defRPr sz="1600" b="1"/>
            </a:lvl4pPr>
            <a:lvl5pPr marL="1915160" indent="0">
              <a:buNone/>
              <a:defRPr sz="1600" b="1"/>
            </a:lvl5pPr>
            <a:lvl6pPr marL="2393950" indent="0">
              <a:buNone/>
              <a:defRPr sz="1600" b="1"/>
            </a:lvl6pPr>
            <a:lvl7pPr marL="2872740" indent="0">
              <a:buNone/>
              <a:defRPr sz="1600" b="1"/>
            </a:lvl7pPr>
            <a:lvl8pPr marL="3351530" indent="0">
              <a:buNone/>
              <a:defRPr sz="1600" b="1"/>
            </a:lvl8pPr>
            <a:lvl9pPr marL="383032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8790" indent="0">
              <a:buNone/>
              <a:defRPr sz="2100" b="1"/>
            </a:lvl2pPr>
            <a:lvl3pPr marL="957580" indent="0">
              <a:buNone/>
              <a:defRPr sz="1900" b="1"/>
            </a:lvl3pPr>
            <a:lvl4pPr marL="1436370" indent="0">
              <a:buNone/>
              <a:defRPr sz="1600" b="1"/>
            </a:lvl4pPr>
            <a:lvl5pPr marL="1915160" indent="0">
              <a:buNone/>
              <a:defRPr sz="1600" b="1"/>
            </a:lvl5pPr>
            <a:lvl6pPr marL="2393950" indent="0">
              <a:buNone/>
              <a:defRPr sz="1600" b="1"/>
            </a:lvl6pPr>
            <a:lvl7pPr marL="2872740" indent="0">
              <a:buNone/>
              <a:defRPr sz="1600" b="1"/>
            </a:lvl7pPr>
            <a:lvl8pPr marL="3351530" indent="0">
              <a:buNone/>
              <a:defRPr sz="1600" b="1"/>
            </a:lvl8pPr>
            <a:lvl9pPr marL="383032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4B7A-F7D5-47BA-A318-85B7D504C4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1F81D-FD5A-428D-9837-99E6A78F9D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4B7A-F7D5-47BA-A318-85B7D504C4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1F81D-FD5A-428D-9837-99E6A78F9D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4B7A-F7D5-47BA-A318-85B7D504C4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1F81D-FD5A-428D-9837-99E6A78F9D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006" cy="1162050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2972" y="273051"/>
            <a:ext cx="5537729" cy="5853113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5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1" y="1435101"/>
            <a:ext cx="3259006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78790" indent="0">
              <a:buNone/>
              <a:defRPr sz="1300"/>
            </a:lvl2pPr>
            <a:lvl3pPr marL="957580" indent="0">
              <a:buNone/>
              <a:defRPr sz="1000"/>
            </a:lvl3pPr>
            <a:lvl4pPr marL="1436370" indent="0">
              <a:buNone/>
              <a:defRPr sz="1000"/>
            </a:lvl4pPr>
            <a:lvl5pPr marL="1915160" indent="0">
              <a:buNone/>
              <a:defRPr sz="1000"/>
            </a:lvl5pPr>
            <a:lvl6pPr marL="2393950" indent="0">
              <a:buNone/>
              <a:defRPr sz="1000"/>
            </a:lvl6pPr>
            <a:lvl7pPr marL="2872740" indent="0">
              <a:buNone/>
              <a:defRPr sz="1000"/>
            </a:lvl7pPr>
            <a:lvl8pPr marL="3351530" indent="0">
              <a:buNone/>
              <a:defRPr sz="1000"/>
            </a:lvl8pPr>
            <a:lvl9pPr marL="383032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4B7A-F7D5-47BA-A318-85B7D504C4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1F81D-FD5A-428D-9837-99E6A78F9D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400"/>
            </a:lvl1pPr>
            <a:lvl2pPr marL="478790" indent="0">
              <a:buNone/>
              <a:defRPr sz="2900"/>
            </a:lvl2pPr>
            <a:lvl3pPr marL="957580" indent="0">
              <a:buNone/>
              <a:defRPr sz="2500"/>
            </a:lvl3pPr>
            <a:lvl4pPr marL="1436370" indent="0">
              <a:buNone/>
              <a:defRPr sz="2100"/>
            </a:lvl4pPr>
            <a:lvl5pPr marL="1915160" indent="0">
              <a:buNone/>
              <a:defRPr sz="2100"/>
            </a:lvl5pPr>
            <a:lvl6pPr marL="2393950" indent="0">
              <a:buNone/>
              <a:defRPr sz="2100"/>
            </a:lvl6pPr>
            <a:lvl7pPr marL="2872740" indent="0">
              <a:buNone/>
              <a:defRPr sz="2100"/>
            </a:lvl7pPr>
            <a:lvl8pPr marL="3351530" indent="0">
              <a:buNone/>
              <a:defRPr sz="2100"/>
            </a:lvl8pPr>
            <a:lvl9pPr marL="3830320" indent="0">
              <a:buNone/>
              <a:defRPr sz="21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500"/>
            </a:lvl1pPr>
            <a:lvl2pPr marL="478790" indent="0">
              <a:buNone/>
              <a:defRPr sz="1300"/>
            </a:lvl2pPr>
            <a:lvl3pPr marL="957580" indent="0">
              <a:buNone/>
              <a:defRPr sz="1000"/>
            </a:lvl3pPr>
            <a:lvl4pPr marL="1436370" indent="0">
              <a:buNone/>
              <a:defRPr sz="1000"/>
            </a:lvl4pPr>
            <a:lvl5pPr marL="1915160" indent="0">
              <a:buNone/>
              <a:defRPr sz="1000"/>
            </a:lvl5pPr>
            <a:lvl6pPr marL="2393950" indent="0">
              <a:buNone/>
              <a:defRPr sz="1000"/>
            </a:lvl6pPr>
            <a:lvl7pPr marL="2872740" indent="0">
              <a:buNone/>
              <a:defRPr sz="1000"/>
            </a:lvl7pPr>
            <a:lvl8pPr marL="3351530" indent="0">
              <a:buNone/>
              <a:defRPr sz="1000"/>
            </a:lvl8pPr>
            <a:lvl9pPr marL="383032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4B7A-F7D5-47BA-A318-85B7D504C4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1F81D-FD5A-428D-9837-99E6A78F9D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5764" tIns="47883" rIns="95764" bIns="47883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5764" tIns="47883" rIns="95764" bIns="47883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 vert="horz" lIns="95764" tIns="47883" rIns="95764" bIns="47883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E84B7A-F7D5-47BA-A318-85B7D504C4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 vert="horz" lIns="95764" tIns="47883" rIns="95764" bIns="47883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 vert="horz" lIns="95764" tIns="47883" rIns="95764" bIns="47883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C1F81D-FD5A-428D-9837-99E6A78F9DC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57580" rtl="0" eaLnBrk="1" latinLnBrk="0" hangingPunct="1">
        <a:spcBef>
          <a:spcPct val="0"/>
        </a:spcBef>
        <a:buNone/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410" indent="-359410" algn="l" defTabSz="957580" rtl="0" eaLnBrk="1" latinLnBrk="0" hangingPunct="1">
        <a:spcBef>
          <a:spcPct val="20000"/>
        </a:spcBef>
        <a:buFont typeface="Arial" panose="02080604020202020204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777875" indent="-299085" algn="l" defTabSz="957580" rtl="0" eaLnBrk="1" latinLnBrk="0" hangingPunct="1">
        <a:spcBef>
          <a:spcPct val="20000"/>
        </a:spcBef>
        <a:buFont typeface="Arial" panose="02080604020202020204" pitchFamily="34" charset="0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196975" indent="-239395" algn="l" defTabSz="957580" rtl="0" eaLnBrk="1" latinLnBrk="0" hangingPunct="1">
        <a:spcBef>
          <a:spcPct val="20000"/>
        </a:spcBef>
        <a:buFont typeface="Arial" panose="0208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675765" indent="-239395" algn="l" defTabSz="957580" rtl="0" eaLnBrk="1" latinLnBrk="0" hangingPunct="1">
        <a:spcBef>
          <a:spcPct val="20000"/>
        </a:spcBef>
        <a:buFont typeface="Arial" panose="0208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54555" indent="-239395" algn="l" defTabSz="957580" rtl="0" eaLnBrk="1" latinLnBrk="0" hangingPunct="1">
        <a:spcBef>
          <a:spcPct val="20000"/>
        </a:spcBef>
        <a:buFont typeface="Arial" panose="02080604020202020204" pitchFamily="34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33345" indent="-239395" algn="l" defTabSz="957580" rtl="0" eaLnBrk="1" latinLnBrk="0" hangingPunct="1">
        <a:spcBef>
          <a:spcPct val="20000"/>
        </a:spcBef>
        <a:buFont typeface="Arial" panose="0208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12135" indent="-239395" algn="l" defTabSz="957580" rtl="0" eaLnBrk="1" latinLnBrk="0" hangingPunct="1">
        <a:spcBef>
          <a:spcPct val="20000"/>
        </a:spcBef>
        <a:buFont typeface="Arial" panose="0208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90925" indent="-239395" algn="l" defTabSz="957580" rtl="0" eaLnBrk="1" latinLnBrk="0" hangingPunct="1">
        <a:spcBef>
          <a:spcPct val="20000"/>
        </a:spcBef>
        <a:buFont typeface="Arial" panose="0208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69715" indent="-239395" algn="l" defTabSz="957580" rtl="0" eaLnBrk="1" latinLnBrk="0" hangingPunct="1">
        <a:spcBef>
          <a:spcPct val="20000"/>
        </a:spcBef>
        <a:buFont typeface="Arial" panose="0208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5758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78790" algn="l" defTabSz="95758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57580" algn="l" defTabSz="95758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36370" algn="l" defTabSz="95758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15160" algn="l" defTabSz="95758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93950" algn="l" defTabSz="95758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72740" algn="l" defTabSz="95758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51530" algn="l" defTabSz="95758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30320" algn="l" defTabSz="95758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 fontAlgn="auto">
              <a:lnSpc>
                <a:spcPts val="2500"/>
              </a:lnSpc>
            </a:pPr>
            <a:r>
              <a:rPr lang="zh-CN" altLang="en-US" sz="160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附件</a:t>
            </a:r>
            <a:r>
              <a:rPr lang="en-US" altLang="zh-CN" sz="160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1600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144395" y="2853055"/>
            <a:ext cx="51523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en-US" sz="2400" b="0">
                <a:latin typeface="方正小标宋简体" panose="02010601030101010101" charset="-122"/>
                <a:ea typeface="方正小标宋简体" panose="02010601030101010101" charset="-122"/>
                <a:cs typeface="方正小标宋简体" panose="02010601030101010101" charset="-122"/>
              </a:rPr>
              <a:t>“</a:t>
            </a:r>
            <a:r>
              <a:rPr lang="zh-CN" sz="2400" b="0">
                <a:latin typeface="方正小标宋简体" panose="02010601030101010101" charset="-122"/>
                <a:ea typeface="方正小标宋简体" panose="02010601030101010101" charset="-122"/>
                <a:cs typeface="方正小标宋简体" panose="02010601030101010101" charset="-122"/>
              </a:rPr>
              <a:t>好房子</a:t>
            </a:r>
            <a:r>
              <a:rPr lang="en-US" sz="2400" b="0">
                <a:latin typeface="方正小标宋简体" panose="02010601030101010101" charset="-122"/>
                <a:ea typeface="方正小标宋简体" panose="02010601030101010101" charset="-122"/>
                <a:cs typeface="方正小标宋简体" panose="02010601030101010101" charset="-122"/>
              </a:rPr>
              <a:t>”</a:t>
            </a:r>
            <a:r>
              <a:rPr lang="zh-CN" sz="2400" b="0">
                <a:latin typeface="方正小标宋简体" panose="02010601030101010101" charset="-122"/>
                <a:ea typeface="方正小标宋简体" panose="02010601030101010101" charset="-122"/>
                <a:cs typeface="方正小标宋简体" panose="02010601030101010101" charset="-122"/>
              </a:rPr>
              <a:t>建设案例特色创新做法</a:t>
            </a:r>
            <a:endParaRPr lang="zh-CN" altLang="en-US" sz="2400">
              <a:latin typeface="方正小标宋简体" panose="02010601030101010101" charset="-122"/>
              <a:ea typeface="方正小标宋简体" panose="02010601030101010101" charset="-122"/>
              <a:cs typeface="方正小标宋简体" panose="0201060103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38092" y="214291"/>
            <a:ext cx="2928957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6"/>
          <p:cNvSpPr txBox="1"/>
          <p:nvPr/>
        </p:nvSpPr>
        <p:spPr>
          <a:xfrm>
            <a:off x="1452538" y="1643050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箭头连接符 13"/>
          <p:cNvCxnSpPr>
            <a:stCxn id="15" idx="1"/>
          </p:cNvCxnSpPr>
          <p:nvPr/>
        </p:nvCxnSpPr>
        <p:spPr>
          <a:xfrm rot="10800000">
            <a:off x="6310324" y="3235322"/>
            <a:ext cx="1143006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6"/>
          <p:cNvSpPr txBox="1"/>
          <p:nvPr/>
        </p:nvSpPr>
        <p:spPr>
          <a:xfrm>
            <a:off x="7453330" y="3000372"/>
            <a:ext cx="1303020" cy="469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与本页文字相呼应的配图若干张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309926" y="214291"/>
            <a:ext cx="2928957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6"/>
          <p:cNvSpPr txBox="1"/>
          <p:nvPr/>
        </p:nvSpPr>
        <p:spPr>
          <a:xfrm>
            <a:off x="4524372" y="1643050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81760" y="3500438"/>
            <a:ext cx="3286148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6"/>
          <p:cNvSpPr txBox="1"/>
          <p:nvPr/>
        </p:nvSpPr>
        <p:spPr>
          <a:xfrm>
            <a:off x="7810520" y="4929197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51600" y="214290"/>
            <a:ext cx="34544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b="1" dirty="0" smtClean="0">
                <a:solidFill>
                  <a:srgbClr val="998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</a:t>
            </a:r>
            <a:r>
              <a:rPr lang="en-US" altLang="zh-CN" sz="1600" b="1" dirty="0" smtClean="0">
                <a:solidFill>
                  <a:srgbClr val="998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</a:t>
            </a:r>
            <a:r>
              <a:rPr lang="zh-CN" altLang="en-US" sz="1600" b="1" dirty="0" smtClean="0">
                <a:solidFill>
                  <a:srgbClr val="998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耐久可变</a:t>
            </a:r>
            <a:endParaRPr lang="zh-CN" altLang="zh-CN" sz="1600" b="1" dirty="0" smtClean="0">
              <a:solidFill>
                <a:srgbClr val="9984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9"/>
          <p:cNvSpPr txBox="1"/>
          <p:nvPr/>
        </p:nvSpPr>
        <p:spPr>
          <a:xfrm>
            <a:off x="6451601" y="635295"/>
            <a:ext cx="3143272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亮点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文字说明（包括但不限于下述内容）：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住宅建筑体现空间可变性，选用可更换、耐久性强的部品部件，采用装配式装修、管线分离等成熟适用技术等创新性亮点做法。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38092" y="3500438"/>
            <a:ext cx="6000792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6"/>
          <p:cNvSpPr txBox="1"/>
          <p:nvPr/>
        </p:nvSpPr>
        <p:spPr>
          <a:xfrm>
            <a:off x="2952736" y="4929197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451600" y="214290"/>
            <a:ext cx="3454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998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项目其他创新性亮点</a:t>
            </a:r>
            <a:endParaRPr lang="zh-CN" altLang="en-US" sz="1600" b="1" dirty="0" smtClean="0">
              <a:solidFill>
                <a:srgbClr val="9984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9"/>
          <p:cNvSpPr txBox="1"/>
          <p:nvPr/>
        </p:nvSpPr>
        <p:spPr>
          <a:xfrm>
            <a:off x="6451601" y="635295"/>
            <a:ext cx="3143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项目其他</a:t>
            </a:r>
            <a:r>
              <a:rPr lang="zh-CN" altLang="en-US" sz="12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创新性亮点的文字说明：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……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38092" y="214290"/>
            <a:ext cx="6000792" cy="642941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6"/>
          <p:cNvSpPr txBox="1"/>
          <p:nvPr/>
        </p:nvSpPr>
        <p:spPr>
          <a:xfrm>
            <a:off x="3024174" y="3143248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箭头连接符 15"/>
          <p:cNvCxnSpPr>
            <a:stCxn id="17" idx="1"/>
          </p:cNvCxnSpPr>
          <p:nvPr/>
        </p:nvCxnSpPr>
        <p:spPr>
          <a:xfrm rot="10800000" flipV="1">
            <a:off x="6584000" y="3571876"/>
            <a:ext cx="115508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6"/>
          <p:cNvSpPr txBox="1"/>
          <p:nvPr/>
        </p:nvSpPr>
        <p:spPr>
          <a:xfrm>
            <a:off x="7739082" y="3336926"/>
            <a:ext cx="1303020" cy="469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与本页文字相呼应的配图若干张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381760" y="4429132"/>
            <a:ext cx="3286148" cy="221457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6"/>
          <p:cNvSpPr txBox="1"/>
          <p:nvPr/>
        </p:nvSpPr>
        <p:spPr>
          <a:xfrm>
            <a:off x="7810520" y="5429264"/>
            <a:ext cx="547471" cy="285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箭头连接符 19"/>
          <p:cNvCxnSpPr/>
          <p:nvPr/>
        </p:nvCxnSpPr>
        <p:spPr>
          <a:xfrm rot="5400000">
            <a:off x="8049272" y="4036223"/>
            <a:ext cx="499272" cy="79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6"/>
          <p:cNvSpPr txBox="1"/>
          <p:nvPr/>
        </p:nvSpPr>
        <p:spPr>
          <a:xfrm>
            <a:off x="6406785" y="5429264"/>
            <a:ext cx="3261123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要信息包括：项目位置、周边特点、项目规模（如果项目中包括公建，住宅面积与公共建筑总面积分列）、容积率、绿地率、居住主要人群、户数、入住率等。项目达到绿色建筑星级、装配率数值，是否采用全过程咨询或工程总承包等组织方式。</a:t>
            </a:r>
            <a:endParaRPr lang="zh-CN" altLang="en-US" sz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06785" y="5050502"/>
            <a:ext cx="20725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zh-CN" sz="1600" b="1" dirty="0" smtClean="0">
                <a:solidFill>
                  <a:srgbClr val="998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项目概况</a:t>
            </a:r>
            <a:endParaRPr lang="zh-CN" altLang="zh-CN" sz="1600" b="1" dirty="0" smtClean="0">
              <a:solidFill>
                <a:srgbClr val="9984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38092" y="214290"/>
            <a:ext cx="6000792" cy="642942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6"/>
          <p:cNvSpPr txBox="1"/>
          <p:nvPr/>
        </p:nvSpPr>
        <p:spPr>
          <a:xfrm>
            <a:off x="6406785" y="214290"/>
            <a:ext cx="34992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项目名称</a:t>
            </a:r>
            <a:r>
              <a:rPr lang="en-US" altLang="zh-CN" sz="20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</a:t>
            </a:r>
            <a:r>
              <a:rPr lang="zh-CN" altLang="en-US" sz="20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市场名称</a:t>
            </a:r>
            <a:endParaRPr lang="zh-CN" altLang="en-US" sz="20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1595120" y="3214370"/>
            <a:ext cx="362585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项目实景鸟瞰图或可以表现项目规划特点的效果图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6406785" y="714356"/>
            <a:ext cx="249936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申报单位：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38092" y="214291"/>
            <a:ext cx="6000792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6"/>
          <p:cNvSpPr txBox="1"/>
          <p:nvPr/>
        </p:nvSpPr>
        <p:spPr>
          <a:xfrm>
            <a:off x="2952736" y="1643050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38092" y="3500438"/>
            <a:ext cx="6000792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6"/>
          <p:cNvSpPr txBox="1"/>
          <p:nvPr/>
        </p:nvSpPr>
        <p:spPr>
          <a:xfrm>
            <a:off x="2952736" y="4929197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箭头连接符 10"/>
          <p:cNvCxnSpPr>
            <a:stCxn id="12" idx="1"/>
          </p:cNvCxnSpPr>
          <p:nvPr/>
        </p:nvCxnSpPr>
        <p:spPr>
          <a:xfrm rot="10800000">
            <a:off x="6310324" y="3163884"/>
            <a:ext cx="1143006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6"/>
          <p:cNvSpPr txBox="1"/>
          <p:nvPr/>
        </p:nvSpPr>
        <p:spPr>
          <a:xfrm>
            <a:off x="7453330" y="2928934"/>
            <a:ext cx="1303020" cy="469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与本页文字相呼应的配图若干张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81760" y="3500438"/>
            <a:ext cx="3286148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6"/>
          <p:cNvSpPr txBox="1"/>
          <p:nvPr/>
        </p:nvSpPr>
        <p:spPr>
          <a:xfrm>
            <a:off x="7810520" y="4929197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51600" y="214290"/>
            <a:ext cx="34544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998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住区规划</a:t>
            </a:r>
            <a:r>
              <a:rPr lang="en-US" altLang="zh-CN" sz="1600" b="1" dirty="0" smtClean="0">
                <a:solidFill>
                  <a:srgbClr val="998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600" b="1" dirty="0" smtClean="0">
                <a:solidFill>
                  <a:srgbClr val="998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生活便捷</a:t>
            </a:r>
            <a:endParaRPr lang="zh-CN" altLang="en-US" sz="1600" b="1" dirty="0" smtClean="0">
              <a:solidFill>
                <a:srgbClr val="9984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9"/>
          <p:cNvSpPr txBox="1"/>
          <p:nvPr/>
        </p:nvSpPr>
        <p:spPr>
          <a:xfrm>
            <a:off x="6451601" y="635295"/>
            <a:ext cx="3143272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亮点文字说明（包括但不限于下述内容）：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与城市交通的衔接，居住区内良好的综合交通设计，出入口设计，流线设计等。配套服务设施的功能、位置、面积等方面的亮点，可以体现全龄友好、无障碍、适老化等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38092" y="214291"/>
            <a:ext cx="2928957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6"/>
          <p:cNvSpPr txBox="1"/>
          <p:nvPr/>
        </p:nvSpPr>
        <p:spPr>
          <a:xfrm>
            <a:off x="1452538" y="1643050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箭头连接符 13"/>
          <p:cNvCxnSpPr>
            <a:stCxn id="15" idx="1"/>
          </p:cNvCxnSpPr>
          <p:nvPr/>
        </p:nvCxnSpPr>
        <p:spPr>
          <a:xfrm rot="10800000">
            <a:off x="6310324" y="4378330"/>
            <a:ext cx="1143006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6"/>
          <p:cNvSpPr txBox="1"/>
          <p:nvPr/>
        </p:nvSpPr>
        <p:spPr>
          <a:xfrm>
            <a:off x="7453330" y="4143380"/>
            <a:ext cx="1303020" cy="469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与本页文字相呼应的配图若干张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309926" y="214291"/>
            <a:ext cx="2928957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6"/>
          <p:cNvSpPr txBox="1"/>
          <p:nvPr/>
        </p:nvSpPr>
        <p:spPr>
          <a:xfrm>
            <a:off x="4524372" y="1643050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38092" y="3500438"/>
            <a:ext cx="2928957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6"/>
          <p:cNvSpPr txBox="1"/>
          <p:nvPr/>
        </p:nvSpPr>
        <p:spPr>
          <a:xfrm>
            <a:off x="1452538" y="4929197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309926" y="3500438"/>
            <a:ext cx="2928957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6"/>
          <p:cNvSpPr txBox="1"/>
          <p:nvPr/>
        </p:nvSpPr>
        <p:spPr>
          <a:xfrm>
            <a:off x="4524372" y="4929197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51600" y="214290"/>
            <a:ext cx="3216308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998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地域特色</a:t>
            </a:r>
            <a:r>
              <a:rPr lang="en-US" altLang="zh-CN" sz="1600" b="1" dirty="0" smtClean="0">
                <a:solidFill>
                  <a:srgbClr val="998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600" b="1" dirty="0" smtClean="0">
                <a:solidFill>
                  <a:srgbClr val="998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风貌协调</a:t>
            </a:r>
            <a:endParaRPr lang="zh-CN" altLang="zh-CN" sz="1600" b="1" dirty="0" smtClean="0">
              <a:solidFill>
                <a:srgbClr val="9984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9"/>
          <p:cNvSpPr txBox="1"/>
          <p:nvPr/>
        </p:nvSpPr>
        <p:spPr>
          <a:xfrm>
            <a:off x="6451600" y="635295"/>
            <a:ext cx="3216307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亮点文字说明（包括但不限于下述内容）：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项目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在建筑体量、外观风格、建筑色彩等要素上与环境协调的情况，与城市设计控制要求的匹配度。街景立面与原有城市界面之间的关系，沿街形象塑造方面的设计亮点。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第五立面、立面隐蔽式处理特色。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451600" y="214290"/>
            <a:ext cx="3216308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998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</a:t>
            </a:r>
            <a:r>
              <a:rPr lang="en-US" altLang="zh-CN" sz="1600" b="1" dirty="0" smtClean="0">
                <a:solidFill>
                  <a:srgbClr val="998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</a:t>
            </a:r>
            <a:r>
              <a:rPr lang="zh-CN" altLang="en-US" sz="1600" b="1" dirty="0" smtClean="0">
                <a:solidFill>
                  <a:srgbClr val="99846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健康舒适</a:t>
            </a:r>
            <a:endParaRPr lang="zh-CN" altLang="zh-CN" sz="1600" b="1" dirty="0" smtClean="0">
              <a:solidFill>
                <a:srgbClr val="9984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9"/>
          <p:cNvSpPr txBox="1"/>
          <p:nvPr/>
        </p:nvSpPr>
        <p:spPr>
          <a:xfrm>
            <a:off x="6451600" y="635295"/>
            <a:ext cx="3216307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亮点文字说明（包括但不限于下述内容）：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住宅套型设计布局、尺度，墙体隔声、室内温度、湿度、空气净度和房间亮度等性能与特点，可以是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套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型创新、人体工程设计，也可以是应用于套内的某项特别的技术。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8092" y="214291"/>
            <a:ext cx="2928957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6"/>
          <p:cNvSpPr txBox="1"/>
          <p:nvPr/>
        </p:nvSpPr>
        <p:spPr>
          <a:xfrm>
            <a:off x="1452538" y="1643050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箭头连接符 13"/>
          <p:cNvCxnSpPr>
            <a:stCxn id="15" idx="1"/>
          </p:cNvCxnSpPr>
          <p:nvPr/>
        </p:nvCxnSpPr>
        <p:spPr>
          <a:xfrm rot="10800000">
            <a:off x="6310324" y="4378330"/>
            <a:ext cx="1143006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6"/>
          <p:cNvSpPr txBox="1"/>
          <p:nvPr/>
        </p:nvSpPr>
        <p:spPr>
          <a:xfrm>
            <a:off x="7453330" y="4143380"/>
            <a:ext cx="1303020" cy="469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与本页文字相呼应的配图若干张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309926" y="214291"/>
            <a:ext cx="2928957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6"/>
          <p:cNvSpPr txBox="1"/>
          <p:nvPr/>
        </p:nvSpPr>
        <p:spPr>
          <a:xfrm>
            <a:off x="4524372" y="1643050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38092" y="3500438"/>
            <a:ext cx="2928957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6"/>
          <p:cNvSpPr txBox="1"/>
          <p:nvPr/>
        </p:nvSpPr>
        <p:spPr>
          <a:xfrm>
            <a:off x="1452538" y="4929197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309926" y="3500438"/>
            <a:ext cx="2928957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6"/>
          <p:cNvSpPr txBox="1"/>
          <p:nvPr/>
        </p:nvSpPr>
        <p:spPr>
          <a:xfrm>
            <a:off x="4524372" y="4929197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38092" y="214291"/>
            <a:ext cx="2928957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6"/>
          <p:cNvSpPr txBox="1"/>
          <p:nvPr/>
        </p:nvSpPr>
        <p:spPr>
          <a:xfrm>
            <a:off x="1452538" y="1643050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箭头连接符 13"/>
          <p:cNvCxnSpPr>
            <a:stCxn id="15" idx="1"/>
          </p:cNvCxnSpPr>
          <p:nvPr/>
        </p:nvCxnSpPr>
        <p:spPr>
          <a:xfrm rot="10800000">
            <a:off x="6310324" y="3235322"/>
            <a:ext cx="1143006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6"/>
          <p:cNvSpPr txBox="1"/>
          <p:nvPr/>
        </p:nvSpPr>
        <p:spPr>
          <a:xfrm>
            <a:off x="7453330" y="3000372"/>
            <a:ext cx="1303020" cy="469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与本页文字相呼应的配图若干张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309926" y="214291"/>
            <a:ext cx="2928957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6"/>
          <p:cNvSpPr txBox="1"/>
          <p:nvPr/>
        </p:nvSpPr>
        <p:spPr>
          <a:xfrm>
            <a:off x="4524372" y="1643050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38092" y="3500438"/>
            <a:ext cx="2928957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6"/>
          <p:cNvSpPr txBox="1"/>
          <p:nvPr/>
        </p:nvSpPr>
        <p:spPr>
          <a:xfrm>
            <a:off x="1452538" y="4929197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309926" y="3500438"/>
            <a:ext cx="2928957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6"/>
          <p:cNvSpPr txBox="1"/>
          <p:nvPr/>
        </p:nvSpPr>
        <p:spPr>
          <a:xfrm>
            <a:off x="4524372" y="4929197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81760" y="3500438"/>
            <a:ext cx="3286148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6"/>
          <p:cNvSpPr txBox="1"/>
          <p:nvPr/>
        </p:nvSpPr>
        <p:spPr>
          <a:xfrm>
            <a:off x="7810520" y="4929197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51600" y="214290"/>
            <a:ext cx="34544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998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低碳</a:t>
            </a:r>
            <a:r>
              <a:rPr lang="en-US" altLang="zh-CN" sz="1600" b="1" dirty="0" smtClean="0">
                <a:solidFill>
                  <a:srgbClr val="998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</a:t>
            </a:r>
            <a:r>
              <a:rPr lang="zh-CN" altLang="en-US" sz="1600" b="1" dirty="0" smtClean="0">
                <a:solidFill>
                  <a:srgbClr val="998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节能减碳</a:t>
            </a:r>
            <a:endParaRPr lang="zh-CN" altLang="zh-CN" sz="1600" b="1" dirty="0" smtClean="0">
              <a:solidFill>
                <a:srgbClr val="9984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9"/>
          <p:cNvSpPr txBox="1"/>
          <p:nvPr/>
        </p:nvSpPr>
        <p:spPr>
          <a:xfrm>
            <a:off x="6451601" y="635295"/>
            <a:ext cx="3143272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亮点文字说明（包括但不限于下述内容）：</a:t>
            </a:r>
            <a:endParaRPr lang="zh-CN" altLang="en-US" sz="1200" b="1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体现节水、节电、节气、节能，降低成本等方面的创新性亮点，或是选用特色技术。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38092" y="214291"/>
            <a:ext cx="6000792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6"/>
          <p:cNvSpPr txBox="1"/>
          <p:nvPr/>
        </p:nvSpPr>
        <p:spPr>
          <a:xfrm>
            <a:off x="2952736" y="1643050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38092" y="3500438"/>
            <a:ext cx="6000792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6"/>
          <p:cNvSpPr txBox="1"/>
          <p:nvPr/>
        </p:nvSpPr>
        <p:spPr>
          <a:xfrm>
            <a:off x="2952736" y="4929197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箭头连接符 10"/>
          <p:cNvCxnSpPr>
            <a:stCxn id="12" idx="1"/>
          </p:cNvCxnSpPr>
          <p:nvPr/>
        </p:nvCxnSpPr>
        <p:spPr>
          <a:xfrm rot="10800000">
            <a:off x="6310324" y="3163884"/>
            <a:ext cx="1143006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6"/>
          <p:cNvSpPr txBox="1"/>
          <p:nvPr/>
        </p:nvSpPr>
        <p:spPr>
          <a:xfrm>
            <a:off x="7453330" y="2928934"/>
            <a:ext cx="1303020" cy="469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与本页文字相呼应的配图若干张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81760" y="3500438"/>
            <a:ext cx="3286148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6"/>
          <p:cNvSpPr txBox="1"/>
          <p:nvPr/>
        </p:nvSpPr>
        <p:spPr>
          <a:xfrm>
            <a:off x="7810520" y="4929197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51600" y="214290"/>
            <a:ext cx="34544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998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智能</a:t>
            </a:r>
            <a:r>
              <a:rPr lang="en-US" altLang="zh-CN" sz="1600" b="1" dirty="0" smtClean="0">
                <a:solidFill>
                  <a:srgbClr val="998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</a:t>
            </a:r>
            <a:r>
              <a:rPr lang="zh-CN" altLang="en-US" sz="1600" b="1" dirty="0" smtClean="0">
                <a:solidFill>
                  <a:srgbClr val="998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智慧便捷</a:t>
            </a:r>
            <a:endParaRPr lang="zh-CN" altLang="zh-CN" sz="1600" b="1" dirty="0" smtClean="0">
              <a:solidFill>
                <a:srgbClr val="9984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9"/>
          <p:cNvSpPr txBox="1"/>
          <p:nvPr/>
        </p:nvSpPr>
        <p:spPr>
          <a:xfrm>
            <a:off x="6451601" y="635295"/>
            <a:ext cx="3143272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亮点文字说明（包括但不限于下述内容）：</a:t>
            </a:r>
            <a:endParaRPr lang="zh-CN" altLang="en-US" sz="1200" b="1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体现设施设备智能感应、智能控制等科技创新与面向未来，如智慧通讯、数字家庭、智慧物业等。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箭头连接符 15"/>
          <p:cNvCxnSpPr>
            <a:stCxn id="17" idx="1"/>
          </p:cNvCxnSpPr>
          <p:nvPr/>
        </p:nvCxnSpPr>
        <p:spPr>
          <a:xfrm rot="10800000" flipV="1">
            <a:off x="6584000" y="4021140"/>
            <a:ext cx="115508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6"/>
          <p:cNvSpPr txBox="1"/>
          <p:nvPr/>
        </p:nvSpPr>
        <p:spPr>
          <a:xfrm>
            <a:off x="7739082" y="3786190"/>
            <a:ext cx="1303020" cy="469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与本页文字相呼应的配图若干张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38092" y="3214686"/>
            <a:ext cx="2928957" cy="342902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6"/>
          <p:cNvSpPr txBox="1"/>
          <p:nvPr/>
        </p:nvSpPr>
        <p:spPr>
          <a:xfrm>
            <a:off x="2952736" y="1357298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09926" y="3214686"/>
            <a:ext cx="2928957" cy="342902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6"/>
          <p:cNvSpPr txBox="1"/>
          <p:nvPr/>
        </p:nvSpPr>
        <p:spPr>
          <a:xfrm>
            <a:off x="4524372" y="4714884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38092" y="214290"/>
            <a:ext cx="6000792" cy="285751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6"/>
          <p:cNvSpPr txBox="1"/>
          <p:nvPr/>
        </p:nvSpPr>
        <p:spPr>
          <a:xfrm>
            <a:off x="1381100" y="4714884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51600" y="214290"/>
            <a:ext cx="3216308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998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智能</a:t>
            </a:r>
            <a:r>
              <a:rPr lang="en-US" altLang="zh-CN" sz="1600" b="1" dirty="0" smtClean="0">
                <a:solidFill>
                  <a:srgbClr val="998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</a:t>
            </a:r>
            <a:r>
              <a:rPr lang="zh-CN" altLang="en-US" sz="1600" b="1" dirty="0" smtClean="0">
                <a:solidFill>
                  <a:srgbClr val="998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</a:t>
            </a:r>
            <a:r>
              <a:rPr lang="zh-CN" altLang="en-US" sz="1600" b="1" dirty="0" smtClean="0">
                <a:solidFill>
                  <a:srgbClr val="998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预警</a:t>
            </a:r>
            <a:endParaRPr lang="zh-CN" altLang="en-US" sz="1600" b="1" dirty="0" smtClean="0">
              <a:solidFill>
                <a:srgbClr val="9984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9"/>
          <p:cNvSpPr txBox="1"/>
          <p:nvPr/>
        </p:nvSpPr>
        <p:spPr>
          <a:xfrm>
            <a:off x="6451600" y="635295"/>
            <a:ext cx="3216307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亮点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文字说明（包括但不限于下述内容）：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保障设备设施安全运行，水、电、气、热和电梯等故障能够及时报警。通过智慧杆，加强老人、幼儿等重点人群安全保护的特色亮点做法。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38092" y="214291"/>
            <a:ext cx="2928957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6"/>
          <p:cNvSpPr txBox="1"/>
          <p:nvPr/>
        </p:nvSpPr>
        <p:spPr>
          <a:xfrm>
            <a:off x="1452538" y="1643050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箭头连接符 13"/>
          <p:cNvCxnSpPr>
            <a:stCxn id="15" idx="1"/>
          </p:cNvCxnSpPr>
          <p:nvPr/>
        </p:nvCxnSpPr>
        <p:spPr>
          <a:xfrm rot="10800000">
            <a:off x="6310324" y="3235322"/>
            <a:ext cx="1143006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6"/>
          <p:cNvSpPr txBox="1"/>
          <p:nvPr/>
        </p:nvSpPr>
        <p:spPr>
          <a:xfrm>
            <a:off x="7453330" y="3000372"/>
            <a:ext cx="1303020" cy="469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与本页文字相呼应的配图若干张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309926" y="214291"/>
            <a:ext cx="2928957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6"/>
          <p:cNvSpPr txBox="1"/>
          <p:nvPr/>
        </p:nvSpPr>
        <p:spPr>
          <a:xfrm>
            <a:off x="4524372" y="1643050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38092" y="3500438"/>
            <a:ext cx="2928957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6"/>
          <p:cNvSpPr txBox="1"/>
          <p:nvPr/>
        </p:nvSpPr>
        <p:spPr>
          <a:xfrm>
            <a:off x="1452538" y="4929197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309926" y="3500438"/>
            <a:ext cx="2928957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6"/>
          <p:cNvSpPr txBox="1"/>
          <p:nvPr/>
        </p:nvSpPr>
        <p:spPr>
          <a:xfrm>
            <a:off x="4524372" y="4929197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81760" y="3500438"/>
            <a:ext cx="3286148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6"/>
          <p:cNvSpPr txBox="1"/>
          <p:nvPr/>
        </p:nvSpPr>
        <p:spPr>
          <a:xfrm>
            <a:off x="7810520" y="4929197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51600" y="214290"/>
            <a:ext cx="34544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b="1" dirty="0" smtClean="0">
                <a:solidFill>
                  <a:srgbClr val="998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</a:t>
            </a:r>
            <a:r>
              <a:rPr lang="en-US" altLang="zh-CN" sz="1600" b="1" dirty="0" smtClean="0">
                <a:solidFill>
                  <a:srgbClr val="998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</a:t>
            </a:r>
            <a:r>
              <a:rPr lang="zh-CN" altLang="en-US" sz="1600" b="1" dirty="0" smtClean="0">
                <a:solidFill>
                  <a:srgbClr val="998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结构可靠</a:t>
            </a:r>
            <a:endParaRPr lang="zh-CN" altLang="en-US" sz="1600" b="1" dirty="0" smtClean="0">
              <a:solidFill>
                <a:srgbClr val="9984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9"/>
          <p:cNvSpPr txBox="1"/>
          <p:nvPr/>
        </p:nvSpPr>
        <p:spPr>
          <a:xfrm>
            <a:off x="6451601" y="635295"/>
            <a:ext cx="3143272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亮点文字说明（包括但不限于下述内容）：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体现房屋本体安全、结构可靠、抗震防灾等特色亮点做法。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1066</Words>
  <Application>WPS 演示</Application>
  <PresentationFormat>A4 纸张(210x297 毫米)</PresentationFormat>
  <Paragraphs>144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Arial</vt:lpstr>
      <vt:lpstr>宋体</vt:lpstr>
      <vt:lpstr>Wingdings</vt:lpstr>
      <vt:lpstr>Times New Roman</vt:lpstr>
      <vt:lpstr>微软雅黑</vt:lpstr>
      <vt:lpstr>黑体</vt:lpstr>
      <vt:lpstr>Calibri</vt:lpstr>
      <vt:lpstr>DejaVu Sans</vt:lpstr>
      <vt:lpstr>宋体</vt:lpstr>
      <vt:lpstr>Arial Unicode MS</vt:lpstr>
      <vt:lpstr>方正书宋_GBK</vt:lpstr>
      <vt:lpstr>方正姚体繁体</vt:lpstr>
      <vt:lpstr>方正小标宋简体</vt:lpstr>
      <vt:lpstr>仿宋_GB2312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ptfy06</dc:creator>
  <cp:lastModifiedBy>曹淑玉</cp:lastModifiedBy>
  <cp:revision>19</cp:revision>
  <dcterms:created xsi:type="dcterms:W3CDTF">2024-11-08T06:55:11Z</dcterms:created>
  <dcterms:modified xsi:type="dcterms:W3CDTF">2024-11-08T06:55:11Z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BC730F3F188844BF99BB2F4D9BE15F1E_13</vt:lpwstr>
  </property>
  <property fmtid="{D5CDD505-2E9C-101B-9397-08002B2CF9AE}" pid="3" name="KSOProductBuildVer">
    <vt:lpwstr>2052-11.8.2.11929</vt:lpwstr>
  </property>
</Properties>
</file>